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1" r:id="rId4"/>
    <p:sldId id="259" r:id="rId5"/>
    <p:sldId id="258" r:id="rId6"/>
    <p:sldId id="273" r:id="rId7"/>
    <p:sldId id="260" r:id="rId8"/>
    <p:sldId id="261" r:id="rId9"/>
    <p:sldId id="269" r:id="rId10"/>
    <p:sldId id="270" r:id="rId11"/>
    <p:sldId id="274" r:id="rId12"/>
    <p:sldId id="272"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3" autoAdjust="0"/>
    <p:restoredTop sz="93792" autoAdjust="0"/>
  </p:normalViewPr>
  <p:slideViewPr>
    <p:cSldViewPr snapToGrid="0">
      <p:cViewPr varScale="1">
        <p:scale>
          <a:sx n="59" d="100"/>
          <a:sy n="59" d="100"/>
        </p:scale>
        <p:origin x="892" y="164"/>
      </p:cViewPr>
      <p:guideLst/>
    </p:cSldViewPr>
  </p:slideViewPr>
  <p:outlineViewPr>
    <p:cViewPr>
      <p:scale>
        <a:sx n="33" d="100"/>
        <a:sy n="33" d="100"/>
      </p:scale>
      <p:origin x="0" y="-61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2BCE8B-955B-16CC-F334-00A1B895846F}"/>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7AA8B3BE-EB53-BE4F-4AB5-2052593D3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051B986-E321-C092-00EB-6D074E6A8071}"/>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15275C45-43F8-47E1-2E68-A0BA58F51E3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7C73AD7-B1DC-720F-A338-66BF3966513B}"/>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16212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2242BFD-50F1-F2E5-9DFD-131F2E97A529}"/>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6F0715CA-C9F7-665D-5C03-6781CB898B27}"/>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05D1AE3-05CE-D5F4-F525-013EE3895739}"/>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CAA75791-15E8-698C-9877-B58A548C237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13CB81F-A359-C40F-BD97-C867800F6EF1}"/>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06070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6CE60B5-1E96-E402-577A-70238B6DA2CF}"/>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7E83909-FDEA-E4B4-A975-BC516D124FE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5F88CC2-D895-A87F-5279-F88334599E9C}"/>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809920A3-0E06-21DE-3C97-4E368D2BB06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C9A5369-8F5D-6ECE-79B0-67204C602672}"/>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3542951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erusdi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32A491"/>
                </a:solidFill>
              </a:defRPr>
            </a:lvl1pPr>
          </a:lstStyle>
          <a:p>
            <a:r>
              <a:rPr lang="fi-FI" dirty="0"/>
              <a:t>Muokkaa otsikkoa</a:t>
            </a:r>
            <a:endParaRPr lang="en-US" dirty="0"/>
          </a:p>
        </p:txBody>
      </p:sp>
      <p:sp>
        <p:nvSpPr>
          <p:cNvPr id="4" name="Content Placeholder 3"/>
          <p:cNvSpPr>
            <a:spLocks noGrp="1"/>
          </p:cNvSpPr>
          <p:nvPr>
            <p:ph sz="quarter" idx="10"/>
          </p:nvPr>
        </p:nvSpPr>
        <p:spPr>
          <a:xfrm>
            <a:off x="967317" y="1727201"/>
            <a:ext cx="10886016" cy="433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345298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D2B360-FD3F-CB23-A697-D7C22EB64A6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62136BA-A4E7-5E60-55F0-4E885CC02818}"/>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9AF9177-E9BC-968D-1A74-BAC7BD7C617A}"/>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C2B0B255-D417-BEBD-D95A-04979D98DA2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8984C75-4BFA-71FA-16C7-E7E739DB3BA7}"/>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41860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45039D-2E95-8CC2-DC96-314137840336}"/>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4D9AD28-072D-4757-9DCB-0D2DF91226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776720B2-1457-7B07-5E49-7639D17A40FD}"/>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B941B75F-1D6E-9D03-FD10-F6C020CDB0C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38D434D-B77F-4D64-E834-4F7665AFBCEE}"/>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04661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6F1FE29-934D-4D63-CFFA-8543FFFA846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F91B8AF-9B19-0D2D-3F9A-8D39D4C1EA4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C70EC431-1E44-9F3D-6363-11035DED96E4}"/>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53FDDCA-EDFF-85EA-B1D7-923595AAA169}"/>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6" name="Alatunnisteen paikkamerkki 5">
            <a:extLst>
              <a:ext uri="{FF2B5EF4-FFF2-40B4-BE49-F238E27FC236}">
                <a16:creationId xmlns:a16="http://schemas.microsoft.com/office/drawing/2014/main" id="{00578A0D-3BCA-0736-992E-456A7CB9C9A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984D5CB-6C02-A2D9-FA4A-6B380F5142C6}"/>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1300413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6E62E8-5E5A-93F8-EE3C-1E9F018D9387}"/>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4A32F003-33CB-AA79-3919-493E85F59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1A12B63-A55A-EC59-D249-017094FB1403}"/>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1B2639C7-8140-CFBB-1DB1-7680C468D1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B0A6A274-C93C-57BE-F25E-1844C7B506E8}"/>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370A82B8-CF52-6B51-9F2C-C98DBBC4B306}"/>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8" name="Alatunnisteen paikkamerkki 7">
            <a:extLst>
              <a:ext uri="{FF2B5EF4-FFF2-40B4-BE49-F238E27FC236}">
                <a16:creationId xmlns:a16="http://schemas.microsoft.com/office/drawing/2014/main" id="{CD8DFEE4-8ECF-B9B3-6C72-624323FDEB55}"/>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AF716F10-7FD2-275C-B0B1-15E7CFD03150}"/>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352445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762365-3E93-2D2F-B7D1-2AB12DA9E51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500005A-6A24-F34A-0156-30F2AD09BCC6}"/>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4" name="Alatunnisteen paikkamerkki 3">
            <a:extLst>
              <a:ext uri="{FF2B5EF4-FFF2-40B4-BE49-F238E27FC236}">
                <a16:creationId xmlns:a16="http://schemas.microsoft.com/office/drawing/2014/main" id="{61441B98-8E19-9AD4-979C-856C3B1AD10D}"/>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B5E7BEEB-87E0-9A2E-F56D-8785D7C63E4C}"/>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53732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3EE7818-95F6-D021-17DB-801B40BABB49}"/>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3" name="Alatunnisteen paikkamerkki 2">
            <a:extLst>
              <a:ext uri="{FF2B5EF4-FFF2-40B4-BE49-F238E27FC236}">
                <a16:creationId xmlns:a16="http://schemas.microsoft.com/office/drawing/2014/main" id="{F8731CDC-D3D7-9E6C-38F4-72E98C8E8BBD}"/>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65EA8757-B2EA-E11B-DCFA-25315538512C}"/>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473547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740578-22E2-9C15-CDB8-79EF7C48815C}"/>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7C21525-ADF4-FB1F-C425-E9844C2B36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78E8844-08DB-6FDD-CC68-AC4C90699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147CBC4-B493-0C19-D493-76A75BB1260B}"/>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6" name="Alatunnisteen paikkamerkki 5">
            <a:extLst>
              <a:ext uri="{FF2B5EF4-FFF2-40B4-BE49-F238E27FC236}">
                <a16:creationId xmlns:a16="http://schemas.microsoft.com/office/drawing/2014/main" id="{49DC6727-4230-B3FB-6B0E-A53A1622216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0356420-57B4-4BD6-C92E-4E5878541B16}"/>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3161034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878AF4-BBA9-AB25-39BA-F720265E2D9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F33C9E5C-7582-7AAA-E2E3-462E63A606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AE0A5B09-B760-C122-041E-6E8ED6C5A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1D86C06-EACB-C46B-EAF4-3F4CDA6B9F41}"/>
              </a:ext>
            </a:extLst>
          </p:cNvPr>
          <p:cNvSpPr>
            <a:spLocks noGrp="1"/>
          </p:cNvSpPr>
          <p:nvPr>
            <p:ph type="dt" sz="half" idx="10"/>
          </p:nvPr>
        </p:nvSpPr>
        <p:spPr/>
        <p:txBody>
          <a:bodyPr/>
          <a:lstStyle/>
          <a:p>
            <a:fld id="{31B9AB94-2198-4E44-8967-E0C8E74F32F3}" type="datetimeFigureOut">
              <a:rPr lang="fi-FI" smtClean="0"/>
              <a:t>4.10.2022</a:t>
            </a:fld>
            <a:endParaRPr lang="fi-FI"/>
          </a:p>
        </p:txBody>
      </p:sp>
      <p:sp>
        <p:nvSpPr>
          <p:cNvPr id="6" name="Alatunnisteen paikkamerkki 5">
            <a:extLst>
              <a:ext uri="{FF2B5EF4-FFF2-40B4-BE49-F238E27FC236}">
                <a16:creationId xmlns:a16="http://schemas.microsoft.com/office/drawing/2014/main" id="{A8E807FF-BB83-B485-2311-E5F8A8C97E0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863BCB0-C570-81A6-2806-801514801832}"/>
              </a:ext>
            </a:extLst>
          </p:cNvPr>
          <p:cNvSpPr>
            <a:spLocks noGrp="1"/>
          </p:cNvSpPr>
          <p:nvPr>
            <p:ph type="sldNum" sz="quarter" idx="12"/>
          </p:nvPr>
        </p:nvSpPr>
        <p:spPr/>
        <p:txBody>
          <a:bodyPr/>
          <a:lstStyle/>
          <a:p>
            <a:fld id="{795964C5-8205-4BF3-B031-37E0DF8C87A6}" type="slidenum">
              <a:rPr lang="fi-FI" smtClean="0"/>
              <a:t>‹#›</a:t>
            </a:fld>
            <a:endParaRPr lang="fi-FI"/>
          </a:p>
        </p:txBody>
      </p:sp>
    </p:spTree>
    <p:extLst>
      <p:ext uri="{BB962C8B-B14F-4D97-AF65-F5344CB8AC3E}">
        <p14:creationId xmlns:p14="http://schemas.microsoft.com/office/powerpoint/2010/main" val="233962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3DFA86C6-05FC-A103-D141-C491D0ED44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2F865C94-4498-0BAA-CC13-4869A50FDE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2347091-B44F-02F0-F683-1F5BEA1CF4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9AB94-2198-4E44-8967-E0C8E74F32F3}" type="datetimeFigureOut">
              <a:rPr lang="fi-FI" smtClean="0"/>
              <a:t>4.10.2022</a:t>
            </a:fld>
            <a:endParaRPr lang="fi-FI"/>
          </a:p>
        </p:txBody>
      </p:sp>
      <p:sp>
        <p:nvSpPr>
          <p:cNvPr id="5" name="Alatunnisteen paikkamerkki 4">
            <a:extLst>
              <a:ext uri="{FF2B5EF4-FFF2-40B4-BE49-F238E27FC236}">
                <a16:creationId xmlns:a16="http://schemas.microsoft.com/office/drawing/2014/main" id="{EF8944EB-4861-881E-445F-B45D150090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C26EF8FD-9778-11E0-F0AB-FC2B6372B8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964C5-8205-4BF3-B031-37E0DF8C87A6}" type="slidenum">
              <a:rPr lang="fi-FI" smtClean="0"/>
              <a:t>‹#›</a:t>
            </a:fld>
            <a:endParaRPr lang="fi-FI"/>
          </a:p>
        </p:txBody>
      </p:sp>
    </p:spTree>
    <p:extLst>
      <p:ext uri="{BB962C8B-B14F-4D97-AF65-F5344CB8AC3E}">
        <p14:creationId xmlns:p14="http://schemas.microsoft.com/office/powerpoint/2010/main" val="1416472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pkmanuva.fi/vanhempainiltahaast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cOYVPVBw4W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pkmanuva.fi/vanhempainiltahaas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7322744F-D15B-6E49-A1EA-69D3E3D29379}"/>
              </a:ext>
            </a:extLst>
          </p:cNvPr>
          <p:cNvSpPr>
            <a:spLocks noGrp="1"/>
          </p:cNvSpPr>
          <p:nvPr>
            <p:ph type="title"/>
          </p:nvPr>
        </p:nvSpPr>
        <p:spPr>
          <a:xfrm>
            <a:off x="838200" y="356579"/>
            <a:ext cx="10515600" cy="1325563"/>
          </a:xfrm>
        </p:spPr>
        <p:txBody>
          <a:bodyPr/>
          <a:lstStyle/>
          <a:p>
            <a:r>
              <a:rPr lang="fi-FI" dirty="0">
                <a:solidFill>
                  <a:srgbClr val="009999"/>
                </a:solidFill>
              </a:rPr>
              <a:t>Johdatus diasarjaan</a:t>
            </a:r>
          </a:p>
        </p:txBody>
      </p:sp>
      <p:sp>
        <p:nvSpPr>
          <p:cNvPr id="7" name="Sisällön paikkamerkki 6">
            <a:extLst>
              <a:ext uri="{FF2B5EF4-FFF2-40B4-BE49-F238E27FC236}">
                <a16:creationId xmlns:a16="http://schemas.microsoft.com/office/drawing/2014/main" id="{8FAAE07F-8824-F127-7E9C-25CC2B1A8346}"/>
              </a:ext>
            </a:extLst>
          </p:cNvPr>
          <p:cNvSpPr>
            <a:spLocks noGrp="1"/>
          </p:cNvSpPr>
          <p:nvPr>
            <p:ph idx="1"/>
          </p:nvPr>
        </p:nvSpPr>
        <p:spPr/>
        <p:txBody>
          <a:bodyPr/>
          <a:lstStyle/>
          <a:p>
            <a:r>
              <a:rPr lang="fi-FI" sz="2800" dirty="0">
                <a:effectLst/>
                <a:latin typeface="Calibri" panose="020F0502020204030204" pitchFamily="34" charset="0"/>
                <a:ea typeface="Calibri" panose="020F0502020204030204" pitchFamily="34" charset="0"/>
                <a:cs typeface="Times New Roman" panose="02020603050405020304" pitchFamily="18" charset="0"/>
              </a:rPr>
              <a:t>Olemme koonneet alle ehdotuksen tavasta käsitellä vanhempainillassa yksinäisyyttä. </a:t>
            </a:r>
          </a:p>
          <a:p>
            <a:r>
              <a:rPr lang="fi-FI" sz="2800" dirty="0">
                <a:effectLst/>
                <a:latin typeface="Calibri" panose="020F0502020204030204" pitchFamily="34" charset="0"/>
                <a:ea typeface="Calibri" panose="020F0502020204030204" pitchFamily="34" charset="0"/>
                <a:cs typeface="Times New Roman" panose="02020603050405020304" pitchFamily="18" charset="0"/>
              </a:rPr>
              <a:t>Materiaali, johon ohjeessa viitataan löytyy osoitteesta: </a:t>
            </a:r>
            <a:r>
              <a:rPr lang="fi-FI" sz="2800" u="sng" dirty="0">
                <a:solidFill>
                  <a:srgbClr val="008094"/>
                </a:solidFill>
                <a:effectLst/>
                <a:latin typeface="Calibri" panose="020F0502020204030204" pitchFamily="34" charset="0"/>
                <a:ea typeface="Calibri" panose="020F0502020204030204" pitchFamily="34" charset="0"/>
                <a:cs typeface="Times New Roman" panose="02020603050405020304" pitchFamily="18" charset="0"/>
                <a:hlinkClick r:id="rId2"/>
              </a:rPr>
              <a:t>https://www.pkmanuva.fi/vanhempainiltahaaste</a:t>
            </a:r>
            <a:r>
              <a:rPr lang="fi-FI" sz="2800" dirty="0">
                <a:effectLst/>
                <a:latin typeface="Calibri" panose="020F0502020204030204" pitchFamily="34" charset="0"/>
                <a:ea typeface="Calibri" panose="020F0502020204030204" pitchFamily="34" charset="0"/>
                <a:cs typeface="Times New Roman" panose="02020603050405020304" pitchFamily="18" charset="0"/>
              </a:rPr>
              <a:t> . Voit muokata materiaalia omaan kouluun sopivaksi. </a:t>
            </a:r>
          </a:p>
          <a:p>
            <a:r>
              <a:rPr lang="fi-FI" dirty="0">
                <a:latin typeface="Calibri" panose="020F0502020204030204" pitchFamily="34" charset="0"/>
                <a:ea typeface="Calibri" panose="020F0502020204030204" pitchFamily="34" charset="0"/>
                <a:cs typeface="Times New Roman" panose="02020603050405020304" pitchFamily="18" charset="0"/>
              </a:rPr>
              <a:t>Tässä diasarjassa on muutama malliesimerkki nuorten kokemuksista ja toiveista. Lisää nuorilta koottua materiaalia löytyy vanhempainiltahaasteen verkkosivuilta.</a:t>
            </a:r>
            <a:endParaRPr lang="fi-FI" dirty="0"/>
          </a:p>
        </p:txBody>
      </p:sp>
    </p:spTree>
    <p:extLst>
      <p:ext uri="{BB962C8B-B14F-4D97-AF65-F5344CB8AC3E}">
        <p14:creationId xmlns:p14="http://schemas.microsoft.com/office/powerpoint/2010/main" val="978546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0D095F06-96BE-4567-9557-E14DC76515C0}"/>
              </a:ext>
            </a:extLst>
          </p:cNvPr>
          <p:cNvSpPr>
            <a:spLocks noGrp="1"/>
          </p:cNvSpPr>
          <p:nvPr>
            <p:ph type="title"/>
          </p:nvPr>
        </p:nvSpPr>
        <p:spPr/>
        <p:txBody>
          <a:bodyPr>
            <a:normAutofit fontScale="90000"/>
          </a:bodyPr>
          <a:lstStyle/>
          <a:p>
            <a:r>
              <a:rPr lang="en-US" dirty="0" err="1">
                <a:latin typeface="Calibri Light" panose="020F0302020204030204" pitchFamily="34" charset="0"/>
                <a:cs typeface="Calibri Light" panose="020F0302020204030204" pitchFamily="34" charset="0"/>
              </a:rPr>
              <a:t>Miten</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aikuiset</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voisivat</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vähentää</a:t>
            </a:r>
            <a:r>
              <a:rPr lang="en-US" dirty="0">
                <a:latin typeface="Calibri Light" panose="020F0302020204030204" pitchFamily="34" charset="0"/>
                <a:cs typeface="Calibri Light" panose="020F0302020204030204" pitchFamily="34" charset="0"/>
              </a:rPr>
              <a:t> </a:t>
            </a:r>
            <a:r>
              <a:rPr lang="en-US" dirty="0" err="1">
                <a:latin typeface="Calibri Light" panose="020F0302020204030204" pitchFamily="34" charset="0"/>
                <a:cs typeface="Calibri Light" panose="020F0302020204030204" pitchFamily="34" charset="0"/>
              </a:rPr>
              <a:t>yksinäisyyttä</a:t>
            </a:r>
            <a:r>
              <a:rPr lang="en-US" dirty="0">
                <a:latin typeface="Calibri Light" panose="020F0302020204030204" pitchFamily="34" charset="0"/>
                <a:cs typeface="Calibri Light" panose="020F0302020204030204" pitchFamily="34" charset="0"/>
              </a:rPr>
              <a:t>? </a:t>
            </a:r>
            <a:br>
              <a:rPr lang="en-US" dirty="0">
                <a:latin typeface="Calibri Light" panose="020F0302020204030204" pitchFamily="34" charset="0"/>
                <a:cs typeface="Calibri Light" panose="020F0302020204030204" pitchFamily="34" charset="0"/>
              </a:rPr>
            </a:br>
            <a:endParaRPr lang="en-US" dirty="0">
              <a:latin typeface="Calibri Light" panose="020F0302020204030204" pitchFamily="34" charset="0"/>
              <a:cs typeface="Calibri Light" panose="020F0302020204030204" pitchFamily="34" charset="0"/>
            </a:endParaRPr>
          </a:p>
        </p:txBody>
      </p:sp>
      <p:sp>
        <p:nvSpPr>
          <p:cNvPr id="2" name="Puhekupla: Soikea 1" descr="Puhekupla tekstillä: &quot;Luomalla turvallisia tiloja/ryhmiä yms, joihin yksinäiset nuoret voisivat hakeutua. Jotain tekemistä sinne, joka pakottaa tutustumaan toisiin, mutta ei silleen ahdistavasti.&quot;">
            <a:extLst>
              <a:ext uri="{FF2B5EF4-FFF2-40B4-BE49-F238E27FC236}">
                <a16:creationId xmlns:a16="http://schemas.microsoft.com/office/drawing/2014/main" id="{DC04242C-FF51-429F-A0AF-A375DFB96296}"/>
              </a:ext>
            </a:extLst>
          </p:cNvPr>
          <p:cNvSpPr/>
          <p:nvPr/>
        </p:nvSpPr>
        <p:spPr>
          <a:xfrm>
            <a:off x="2420470" y="1586829"/>
            <a:ext cx="7351060" cy="4043081"/>
          </a:xfrm>
          <a:prstGeom prst="wedgeEllipseCallout">
            <a:avLst/>
          </a:prstGeom>
          <a:solidFill>
            <a:srgbClr val="94D4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400"/>
          </a:p>
        </p:txBody>
      </p:sp>
      <p:sp>
        <p:nvSpPr>
          <p:cNvPr id="3" name="Tekstiruutu 2" descr="Puhekupla tekstillä: ”Luomalla turvallisia tiloja/ryhmiä/yms. joihin yksinäiset nuoret voisivat hakeutua. &#10;Jotain tekemistä sinne, joka ns. pakottaa tutustumaan toisiin, mutta ei silleen ahdistavasti.”&#10;">
            <a:extLst>
              <a:ext uri="{FF2B5EF4-FFF2-40B4-BE49-F238E27FC236}">
                <a16:creationId xmlns:a16="http://schemas.microsoft.com/office/drawing/2014/main" id="{DB46489D-5B66-4B6C-BCE0-6D775288B69B}"/>
              </a:ext>
            </a:extLst>
          </p:cNvPr>
          <p:cNvSpPr txBox="1"/>
          <p:nvPr/>
        </p:nvSpPr>
        <p:spPr>
          <a:xfrm>
            <a:off x="3501441" y="2315707"/>
            <a:ext cx="5818368" cy="2144498"/>
          </a:xfrm>
          <a:prstGeom prst="rect">
            <a:avLst/>
          </a:prstGeom>
          <a:noFill/>
        </p:spPr>
        <p:txBody>
          <a:bodyPr wrap="square" rtlCol="0">
            <a:spAutoFit/>
          </a:bodyPr>
          <a:lstStyle/>
          <a:p>
            <a:r>
              <a:rPr lang="fi-FI" sz="2667" i="1" dirty="0">
                <a:latin typeface="Calibri Light" panose="020F0302020204030204" pitchFamily="34" charset="0"/>
                <a:cs typeface="Calibri Light" panose="020F0302020204030204" pitchFamily="34" charset="0"/>
              </a:rPr>
              <a:t>”Luomalla turvallisia tiloja/ryhmiä/yms. joihin yksinäiset nuoret voisivat hakeutua. </a:t>
            </a:r>
          </a:p>
          <a:p>
            <a:r>
              <a:rPr lang="fi-FI" sz="2667" i="1" dirty="0">
                <a:latin typeface="Calibri Light" panose="020F0302020204030204" pitchFamily="34" charset="0"/>
                <a:cs typeface="Calibri Light" panose="020F0302020204030204" pitchFamily="34" charset="0"/>
              </a:rPr>
              <a:t>Jotain tekemistä sinne, joka ns. pakottaa tutustumaan toisiin, mutta ei silleen ahdistavasti.”</a:t>
            </a:r>
          </a:p>
        </p:txBody>
      </p:sp>
      <p:sp>
        <p:nvSpPr>
          <p:cNvPr id="4" name="Tekstiruutu 3">
            <a:extLst>
              <a:ext uri="{FF2B5EF4-FFF2-40B4-BE49-F238E27FC236}">
                <a16:creationId xmlns:a16="http://schemas.microsoft.com/office/drawing/2014/main" id="{4A6FB87A-F28B-3848-FD30-0A987E2CF562}"/>
              </a:ext>
            </a:extLst>
          </p:cNvPr>
          <p:cNvSpPr txBox="1"/>
          <p:nvPr/>
        </p:nvSpPr>
        <p:spPr>
          <a:xfrm>
            <a:off x="-119" y="6581001"/>
            <a:ext cx="10706585" cy="276999"/>
          </a:xfrm>
          <a:prstGeom prst="rect">
            <a:avLst/>
          </a:prstGeom>
          <a:noFill/>
        </p:spPr>
        <p:txBody>
          <a:bodyPr wrap="none" rtlCol="0">
            <a:spAutoFit/>
          </a:bodyPr>
          <a:lstStyle/>
          <a:p>
            <a:r>
              <a:rPr lang="fi-FI" sz="1200" spc="88" dirty="0">
                <a:latin typeface="Calibri Light" panose="020F0302020204030204" pitchFamily="34" charset="0"/>
                <a:cs typeface="Calibri Light" panose="020F0302020204030204" pitchFamily="34" charset="0"/>
              </a:rPr>
              <a:t>Lähde: Siun sote kumppaneineen keräsi nuorilta heidän ajatuksiaan yksinäisyydestä ja mitä aikuisten tulisi ymmärtää yksinäisyydestä talvella 2022.</a:t>
            </a:r>
            <a:endParaRPr lang="fi-FI" sz="1200" dirty="0"/>
          </a:p>
        </p:txBody>
      </p:sp>
    </p:spTree>
    <p:extLst>
      <p:ext uri="{BB962C8B-B14F-4D97-AF65-F5344CB8AC3E}">
        <p14:creationId xmlns:p14="http://schemas.microsoft.com/office/powerpoint/2010/main" val="337781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4E50BC-252B-F1A9-8314-B4BD5EA3DB44}"/>
              </a:ext>
            </a:extLst>
          </p:cNvPr>
          <p:cNvSpPr>
            <a:spLocks noGrp="1"/>
          </p:cNvSpPr>
          <p:nvPr>
            <p:ph type="title"/>
          </p:nvPr>
        </p:nvSpPr>
        <p:spPr>
          <a:xfrm>
            <a:off x="838200" y="809506"/>
            <a:ext cx="10515600" cy="1325563"/>
          </a:xfrm>
        </p:spPr>
        <p:txBody>
          <a:bodyPr>
            <a:normAutofit fontScale="90000"/>
          </a:bodyPr>
          <a:lstStyle/>
          <a:p>
            <a:r>
              <a:rPr lang="fi-FI" dirty="0"/>
              <a:t>Mitä voimme tehdä omien nuortemme yksinäisyyden vähentämiseksi?</a:t>
            </a:r>
            <a:br>
              <a:rPr lang="fi-FI" dirty="0"/>
            </a:br>
            <a:endParaRPr lang="fi-FI" dirty="0"/>
          </a:p>
        </p:txBody>
      </p:sp>
      <p:sp>
        <p:nvSpPr>
          <p:cNvPr id="3" name="Sisällön paikkamerkki 2">
            <a:extLst>
              <a:ext uri="{FF2B5EF4-FFF2-40B4-BE49-F238E27FC236}">
                <a16:creationId xmlns:a16="http://schemas.microsoft.com/office/drawing/2014/main" id="{27C5D34A-DF3B-1AD6-E450-873B4E33EFF9}"/>
              </a:ext>
            </a:extLst>
          </p:cNvPr>
          <p:cNvSpPr>
            <a:spLocks noGrp="1"/>
          </p:cNvSpPr>
          <p:nvPr>
            <p:ph sz="quarter" idx="10"/>
          </p:nvPr>
        </p:nvSpPr>
        <p:spPr>
          <a:xfrm>
            <a:off x="838200" y="2257041"/>
            <a:ext cx="10886016" cy="4331684"/>
          </a:xfrm>
        </p:spPr>
        <p:txBody>
          <a:bodyPr/>
          <a:lstStyle/>
          <a:p>
            <a:endParaRPr lang="fi-FI" dirty="0"/>
          </a:p>
        </p:txBody>
      </p:sp>
    </p:spTree>
    <p:extLst>
      <p:ext uri="{BB962C8B-B14F-4D97-AF65-F5344CB8AC3E}">
        <p14:creationId xmlns:p14="http://schemas.microsoft.com/office/powerpoint/2010/main" val="117891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C0394A-A94F-4E2A-80F5-1AE2AB28FAE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fi-FI" dirty="0"/>
              <a:t>Mukana olevien organisaatioiden logot</a:t>
            </a:r>
          </a:p>
        </p:txBody>
      </p:sp>
      <p:pic>
        <p:nvPicPr>
          <p:cNvPr id="5" name="Sisällön paikkamerkki 4" descr="Mukana olevien organisaatioiden logot">
            <a:extLst>
              <a:ext uri="{FF2B5EF4-FFF2-40B4-BE49-F238E27FC236}">
                <a16:creationId xmlns:a16="http://schemas.microsoft.com/office/drawing/2014/main" id="{E0735D39-18F8-C257-F959-E5EEB5A10B8D}"/>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0" y="210127"/>
            <a:ext cx="12164009" cy="6437745"/>
          </a:xfrm>
        </p:spPr>
      </p:pic>
    </p:spTree>
    <p:extLst>
      <p:ext uri="{BB962C8B-B14F-4D97-AF65-F5344CB8AC3E}">
        <p14:creationId xmlns:p14="http://schemas.microsoft.com/office/powerpoint/2010/main" val="164616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A491B7-432B-4A54-80D7-76A78A0F510D}"/>
              </a:ext>
            </a:extLst>
          </p:cNvPr>
          <p:cNvSpPr>
            <a:spLocks noGrp="1"/>
          </p:cNvSpPr>
          <p:nvPr>
            <p:ph type="ctrTitle"/>
          </p:nvPr>
        </p:nvSpPr>
        <p:spPr>
          <a:xfrm>
            <a:off x="1524000" y="1139454"/>
            <a:ext cx="9144000" cy="2387600"/>
          </a:xfrm>
        </p:spPr>
        <p:txBody>
          <a:bodyPr>
            <a:normAutofit fontScale="90000"/>
          </a:bodyPr>
          <a:lstStyle/>
          <a:p>
            <a:r>
              <a:rPr lang="fi-FI" b="0" i="0" dirty="0">
                <a:solidFill>
                  <a:srgbClr val="009999"/>
                </a:solidFill>
                <a:effectLst/>
                <a:latin typeface="-apple-system"/>
              </a:rPr>
              <a:t>”Uskon että pienelläkin </a:t>
            </a:r>
            <a:br>
              <a:rPr lang="fi-FI" b="0" i="0" dirty="0">
                <a:solidFill>
                  <a:srgbClr val="009999"/>
                </a:solidFill>
                <a:effectLst/>
                <a:latin typeface="-apple-system"/>
              </a:rPr>
            </a:br>
            <a:r>
              <a:rPr lang="fi-FI" b="0" i="0" dirty="0">
                <a:solidFill>
                  <a:srgbClr val="009999"/>
                </a:solidFill>
                <a:effectLst/>
                <a:latin typeface="-apple-system"/>
              </a:rPr>
              <a:t>teolla on väliä. </a:t>
            </a:r>
            <a:br>
              <a:rPr lang="fi-FI" b="0" i="0" dirty="0">
                <a:solidFill>
                  <a:srgbClr val="009999"/>
                </a:solidFill>
                <a:effectLst/>
                <a:latin typeface="-apple-system"/>
              </a:rPr>
            </a:br>
            <a:r>
              <a:rPr lang="fi-FI" b="0" i="0" dirty="0">
                <a:solidFill>
                  <a:srgbClr val="009999"/>
                </a:solidFill>
                <a:effectLst/>
                <a:latin typeface="-apple-system"/>
              </a:rPr>
              <a:t>Kysyminen miten menee”</a:t>
            </a:r>
            <a:endParaRPr lang="fi-FI" dirty="0">
              <a:solidFill>
                <a:srgbClr val="009999"/>
              </a:solidFill>
            </a:endParaRPr>
          </a:p>
        </p:txBody>
      </p:sp>
      <p:sp>
        <p:nvSpPr>
          <p:cNvPr id="3" name="Alaotsikko 2">
            <a:extLst>
              <a:ext uri="{FF2B5EF4-FFF2-40B4-BE49-F238E27FC236}">
                <a16:creationId xmlns:a16="http://schemas.microsoft.com/office/drawing/2014/main" id="{39699C52-9272-8098-E632-ED9F0467C457}"/>
              </a:ext>
            </a:extLst>
          </p:cNvPr>
          <p:cNvSpPr>
            <a:spLocks noGrp="1"/>
          </p:cNvSpPr>
          <p:nvPr>
            <p:ph type="subTitle" idx="1"/>
          </p:nvPr>
        </p:nvSpPr>
        <p:spPr>
          <a:xfrm>
            <a:off x="1524000" y="4268610"/>
            <a:ext cx="9144000" cy="1655762"/>
          </a:xfrm>
        </p:spPr>
        <p:txBody>
          <a:bodyPr/>
          <a:lstStyle/>
          <a:p>
            <a:r>
              <a:rPr lang="fi-FI" dirty="0"/>
              <a:t>Vanhempainilta nuorten yksinäisyyden vähentämiseksi</a:t>
            </a:r>
          </a:p>
        </p:txBody>
      </p:sp>
    </p:spTree>
    <p:extLst>
      <p:ext uri="{BB962C8B-B14F-4D97-AF65-F5344CB8AC3E}">
        <p14:creationId xmlns:p14="http://schemas.microsoft.com/office/powerpoint/2010/main" val="218297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6D3F10-4326-9784-5D06-4B385047D155}"/>
              </a:ext>
            </a:extLst>
          </p:cNvPr>
          <p:cNvSpPr>
            <a:spLocks noGrp="1"/>
          </p:cNvSpPr>
          <p:nvPr>
            <p:ph type="title"/>
          </p:nvPr>
        </p:nvSpPr>
        <p:spPr>
          <a:xfrm>
            <a:off x="416169" y="373918"/>
            <a:ext cx="10515600" cy="1325563"/>
          </a:xfrm>
        </p:spPr>
        <p:txBody>
          <a:bodyPr/>
          <a:lstStyle/>
          <a:p>
            <a:r>
              <a:rPr lang="fi-FI" dirty="0">
                <a:solidFill>
                  <a:srgbClr val="009999"/>
                </a:solidFill>
              </a:rPr>
              <a:t>Vanhempainillan ohjelma</a:t>
            </a:r>
          </a:p>
        </p:txBody>
      </p:sp>
      <p:sp>
        <p:nvSpPr>
          <p:cNvPr id="3" name="Sisällön paikkamerkki 2">
            <a:extLst>
              <a:ext uri="{FF2B5EF4-FFF2-40B4-BE49-F238E27FC236}">
                <a16:creationId xmlns:a16="http://schemas.microsoft.com/office/drawing/2014/main" id="{B9BB13EA-CA3F-ECAE-278E-F5598F91DFD6}"/>
              </a:ext>
            </a:extLst>
          </p:cNvPr>
          <p:cNvSpPr>
            <a:spLocks noGrp="1"/>
          </p:cNvSpPr>
          <p:nvPr>
            <p:ph idx="1"/>
          </p:nvPr>
        </p:nvSpPr>
        <p:spPr>
          <a:xfrm>
            <a:off x="501161" y="1860794"/>
            <a:ext cx="11189677" cy="4351338"/>
          </a:xfrm>
        </p:spPr>
        <p:txBody>
          <a:bodyPr/>
          <a:lstStyle/>
          <a:p>
            <a:r>
              <a:rPr lang="fi-FI" dirty="0"/>
              <a:t>Tervetuloa ja johdatus aiheeseen: vanhempien kokemukset aiheesta </a:t>
            </a:r>
          </a:p>
          <a:p>
            <a:r>
              <a:rPr lang="fi-FI" dirty="0"/>
              <a:t>Video nuorten yksinäisyydestä </a:t>
            </a:r>
            <a:r>
              <a:rPr lang="fi-FI" dirty="0">
                <a:hlinkClick r:id="rId2"/>
              </a:rPr>
              <a:t>https://youtu.be/cOYVPVBw4W0</a:t>
            </a:r>
            <a:r>
              <a:rPr lang="fi-FI" dirty="0"/>
              <a:t> </a:t>
            </a:r>
            <a:endParaRPr lang="fi-FI" dirty="0">
              <a:solidFill>
                <a:srgbClr val="FF0000"/>
              </a:solidFill>
            </a:endParaRPr>
          </a:p>
          <a:p>
            <a:r>
              <a:rPr lang="fi-FI" dirty="0"/>
              <a:t>Kouluterveyskyselyn tulokset aiheeseen liittyen</a:t>
            </a:r>
          </a:p>
          <a:p>
            <a:r>
              <a:rPr lang="fi-FI" dirty="0"/>
              <a:t>Havaintoja/kokemuksia omasta koulusta/alueelta (esim. nuorilta)</a:t>
            </a:r>
          </a:p>
          <a:p>
            <a:r>
              <a:rPr lang="fi-FI" dirty="0"/>
              <a:t>Keskustelu tai työpaja: Mitä voimme tehdä omien nuortemme yksinäisyyden vähentämiseksi?</a:t>
            </a:r>
          </a:p>
          <a:p>
            <a:r>
              <a:rPr lang="fi-FI" dirty="0"/>
              <a:t>Yhteenveto: Miten tästä eteenpäin?</a:t>
            </a:r>
          </a:p>
        </p:txBody>
      </p:sp>
    </p:spTree>
    <p:extLst>
      <p:ext uri="{BB962C8B-B14F-4D97-AF65-F5344CB8AC3E}">
        <p14:creationId xmlns:p14="http://schemas.microsoft.com/office/powerpoint/2010/main" val="417731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DA44777A-7C11-773C-F91F-FB6FA03570FF}"/>
              </a:ext>
            </a:extLst>
          </p:cNvPr>
          <p:cNvSpPr>
            <a:spLocks noGrp="1"/>
          </p:cNvSpPr>
          <p:nvPr>
            <p:ph idx="1"/>
          </p:nvPr>
        </p:nvSpPr>
        <p:spPr>
          <a:xfrm>
            <a:off x="410306" y="1275738"/>
            <a:ext cx="11476893" cy="4351338"/>
          </a:xfrm>
        </p:spPr>
        <p:txBody>
          <a:bodyPr>
            <a:noAutofit/>
          </a:bodyPr>
          <a:lstStyle/>
          <a:p>
            <a:pPr marL="0" indent="0">
              <a:buNone/>
            </a:pPr>
            <a:br>
              <a:rPr lang="fi-FI" sz="2400" b="1" dirty="0">
                <a:effectLst/>
                <a:latin typeface="Calibri" panose="020F0502020204030204" pitchFamily="34" charset="0"/>
                <a:ea typeface="Times New Roman" panose="02020603050405020304" pitchFamily="18" charset="0"/>
                <a:cs typeface="Times New Roman" panose="02020603050405020304" pitchFamily="18" charset="0"/>
              </a:rPr>
            </a:br>
            <a:r>
              <a:rPr lang="fi-FI" sz="2000" dirty="0">
                <a:effectLst/>
                <a:latin typeface="Calibri" panose="020F0502020204030204" pitchFamily="34" charset="0"/>
                <a:ea typeface="Calibri" panose="020F0502020204030204" pitchFamily="34" charset="0"/>
                <a:cs typeface="Times New Roman" panose="02020603050405020304" pitchFamily="18" charset="0"/>
              </a:rPr>
              <a:t>Teema on herkkä ja voi osan vanhemmista voi olla vaikea jakaa ajatuksiaan siitä. Seuraavassa harjoituksessa vanhempien on mahdollista pohtia omia näkemyksiään turvallisesti. </a:t>
            </a:r>
          </a:p>
          <a:p>
            <a:pPr marL="0" indent="0">
              <a:buNone/>
            </a:pP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fi-FI" sz="2000" dirty="0">
                <a:effectLst/>
                <a:latin typeface="Calibri" panose="020F0502020204030204" pitchFamily="34" charset="0"/>
                <a:ea typeface="Calibri" panose="020F0502020204030204" pitchFamily="34" charset="0"/>
                <a:cs typeface="Times New Roman" panose="02020603050405020304" pitchFamily="18" charset="0"/>
              </a:rPr>
              <a:t>Vanhempia pyydetään sulkemaan silmät. Heille luetaan alla olevat väittämät. Jos vanhempi on samaa mieltä, häntä pyydetään nostamaan käsi.</a:t>
            </a:r>
          </a:p>
          <a:p>
            <a:pPr marL="0" indent="0">
              <a:buNone/>
            </a:pPr>
            <a:endParaRPr lang="fi-FI" sz="2000" dirty="0">
              <a:effectLst/>
              <a:latin typeface="Calibri" panose="020F0502020204030204" pitchFamily="34" charset="0"/>
              <a:ea typeface="Calibri" panose="020F0502020204030204" pitchFamily="34" charset="0"/>
              <a:cs typeface="Times New Roman" panose="02020603050405020304" pitchFamily="18" charset="0"/>
            </a:endParaRPr>
          </a:p>
          <a:p>
            <a:r>
              <a:rPr lang="fi-FI" sz="2000" dirty="0">
                <a:effectLst/>
                <a:latin typeface="Calibri" panose="020F0502020204030204" pitchFamily="34" charset="0"/>
                <a:ea typeface="Calibri" panose="020F0502020204030204" pitchFamily="34" charset="0"/>
                <a:cs typeface="Times New Roman" panose="02020603050405020304" pitchFamily="18" charset="0"/>
              </a:rPr>
              <a:t>Nuoreni on kertonut minulle yksinäisyyden tunteesta</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Nuoreni kokee yksinäisyyttä, mutta en tiedä miten toimia sen kanssa</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Kaipaan keinoja nuoreni tukemisessa yksinäisyyteen liittyen</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Tiedän mistä voin saada nuorelle apua tai tukea</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Nuoreni tietää mistä tilanteeseen voi saada apua tai tukea</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Minun on vaikea puhua yksinäisyydestä nuoreni kanssa</a:t>
            </a:r>
          </a:p>
          <a:p>
            <a:r>
              <a:rPr lang="fi-FI" sz="2000" dirty="0">
                <a:effectLst/>
                <a:latin typeface="Calibri" panose="020F0502020204030204" pitchFamily="34" charset="0"/>
                <a:ea typeface="Calibri" panose="020F0502020204030204" pitchFamily="34" charset="0"/>
                <a:cs typeface="Times New Roman" panose="02020603050405020304" pitchFamily="18" charset="0"/>
              </a:rPr>
              <a:t>Vanhempia pyydetään avaamaan silmät. Vanhempia pyydetään jakamaan ajatuksiaan teemasta.</a:t>
            </a:r>
            <a:endParaRPr lang="fi-FI" sz="2000" dirty="0"/>
          </a:p>
        </p:txBody>
      </p:sp>
      <p:sp>
        <p:nvSpPr>
          <p:cNvPr id="3" name="Otsikko 1" descr="Vanhempien kokemukset aiheesta">
            <a:extLst>
              <a:ext uri="{FF2B5EF4-FFF2-40B4-BE49-F238E27FC236}">
                <a16:creationId xmlns:a16="http://schemas.microsoft.com/office/drawing/2014/main" id="{29701FDC-C561-A366-B5A5-9840E33A587A}"/>
              </a:ext>
            </a:extLst>
          </p:cNvPr>
          <p:cNvSpPr txBox="1">
            <a:spLocks/>
          </p:cNvSpPr>
          <p:nvPr/>
        </p:nvSpPr>
        <p:spPr>
          <a:xfrm>
            <a:off x="542827" y="25514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fi-FI" b="1" dirty="0">
                <a:latin typeface="Calibri" panose="020F0502020204030204" pitchFamily="34" charset="0"/>
                <a:ea typeface="Times New Roman" panose="02020603050405020304" pitchFamily="18" charset="0"/>
                <a:cs typeface="Times New Roman" panose="02020603050405020304" pitchFamily="18" charset="0"/>
              </a:rPr>
            </a:br>
            <a:endParaRPr lang="fi-FI" dirty="0"/>
          </a:p>
        </p:txBody>
      </p:sp>
      <p:sp>
        <p:nvSpPr>
          <p:cNvPr id="6" name="Otsikko 5">
            <a:extLst>
              <a:ext uri="{FF2B5EF4-FFF2-40B4-BE49-F238E27FC236}">
                <a16:creationId xmlns:a16="http://schemas.microsoft.com/office/drawing/2014/main" id="{86895877-4559-437C-9BBD-7733090FCDCB}"/>
              </a:ext>
            </a:extLst>
          </p:cNvPr>
          <p:cNvSpPr>
            <a:spLocks noGrp="1"/>
          </p:cNvSpPr>
          <p:nvPr>
            <p:ph type="title"/>
          </p:nvPr>
        </p:nvSpPr>
        <p:spPr>
          <a:xfrm>
            <a:off x="542827" y="391630"/>
            <a:ext cx="10515600" cy="1325563"/>
          </a:xfrm>
        </p:spPr>
        <p:txBody>
          <a:bodyPr/>
          <a:lstStyle/>
          <a:p>
            <a:r>
              <a:rPr lang="fi-FI" dirty="0">
                <a:solidFill>
                  <a:srgbClr val="009999"/>
                </a:solidFill>
              </a:rPr>
              <a:t>Vanhempien kokemukset aiheesta</a:t>
            </a:r>
            <a:endParaRPr lang="fi-FI" dirty="0"/>
          </a:p>
        </p:txBody>
      </p:sp>
    </p:spTree>
    <p:extLst>
      <p:ext uri="{BB962C8B-B14F-4D97-AF65-F5344CB8AC3E}">
        <p14:creationId xmlns:p14="http://schemas.microsoft.com/office/powerpoint/2010/main" val="523218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238AA96-E0F4-8F63-3877-0DF0E743221E}"/>
              </a:ext>
            </a:extLst>
          </p:cNvPr>
          <p:cNvSpPr>
            <a:spLocks noGrp="1"/>
          </p:cNvSpPr>
          <p:nvPr>
            <p:ph type="title"/>
          </p:nvPr>
        </p:nvSpPr>
        <p:spPr>
          <a:xfrm>
            <a:off x="2776124" y="2243145"/>
            <a:ext cx="6998293" cy="1325563"/>
          </a:xfrm>
        </p:spPr>
        <p:txBody>
          <a:bodyPr/>
          <a:lstStyle/>
          <a:p>
            <a:r>
              <a:rPr lang="fi-FI" dirty="0">
                <a:solidFill>
                  <a:srgbClr val="009999"/>
                </a:solidFill>
              </a:rPr>
              <a:t>Materiaalia</a:t>
            </a:r>
            <a:r>
              <a:rPr lang="fi-FI" dirty="0"/>
              <a:t> </a:t>
            </a:r>
            <a:r>
              <a:rPr lang="fi-FI" dirty="0">
                <a:solidFill>
                  <a:srgbClr val="009999"/>
                </a:solidFill>
              </a:rPr>
              <a:t>hyödynnettäväksi</a:t>
            </a:r>
          </a:p>
        </p:txBody>
      </p:sp>
    </p:spTree>
    <p:extLst>
      <p:ext uri="{BB962C8B-B14F-4D97-AF65-F5344CB8AC3E}">
        <p14:creationId xmlns:p14="http://schemas.microsoft.com/office/powerpoint/2010/main" val="141939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F9464C5-606B-C771-C140-69F7C195D03F}"/>
              </a:ext>
            </a:extLst>
          </p:cNvPr>
          <p:cNvSpPr>
            <a:spLocks noGrp="1"/>
          </p:cNvSpPr>
          <p:nvPr>
            <p:ph type="title"/>
          </p:nvPr>
        </p:nvSpPr>
        <p:spPr/>
        <p:txBody>
          <a:bodyPr/>
          <a:lstStyle/>
          <a:p>
            <a:r>
              <a:rPr lang="fi-FI" dirty="0">
                <a:solidFill>
                  <a:srgbClr val="009999"/>
                </a:solidFill>
              </a:rPr>
              <a:t>Oman alueen kouluterveyskysely</a:t>
            </a:r>
          </a:p>
        </p:txBody>
      </p:sp>
      <p:sp>
        <p:nvSpPr>
          <p:cNvPr id="3" name="Sisällön paikkamerkki 2">
            <a:extLst>
              <a:ext uri="{FF2B5EF4-FFF2-40B4-BE49-F238E27FC236}">
                <a16:creationId xmlns:a16="http://schemas.microsoft.com/office/drawing/2014/main" id="{45FBA09C-4BC5-9209-2ADB-CB5948304BBB}"/>
              </a:ext>
            </a:extLst>
          </p:cNvPr>
          <p:cNvSpPr>
            <a:spLocks noGrp="1"/>
          </p:cNvSpPr>
          <p:nvPr>
            <p:ph idx="1"/>
          </p:nvPr>
        </p:nvSpPr>
        <p:spPr/>
        <p:txBody>
          <a:bodyPr/>
          <a:lstStyle/>
          <a:p>
            <a:r>
              <a:rPr lang="fi-FI" dirty="0"/>
              <a:t>Tässä kohtaa voitte esitellä oman alueen kouluterveyskyselyn tuloksia teemaan liittyen</a:t>
            </a:r>
          </a:p>
        </p:txBody>
      </p:sp>
    </p:spTree>
    <p:extLst>
      <p:ext uri="{BB962C8B-B14F-4D97-AF65-F5344CB8AC3E}">
        <p14:creationId xmlns:p14="http://schemas.microsoft.com/office/powerpoint/2010/main" val="116834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9EB35D-E6F2-CBFD-F756-17C28B74D740}"/>
              </a:ext>
            </a:extLst>
          </p:cNvPr>
          <p:cNvSpPr>
            <a:spLocks noGrp="1"/>
          </p:cNvSpPr>
          <p:nvPr>
            <p:ph type="title"/>
          </p:nvPr>
        </p:nvSpPr>
        <p:spPr>
          <a:xfrm>
            <a:off x="530551" y="542791"/>
            <a:ext cx="10515600" cy="1325563"/>
          </a:xfrm>
        </p:spPr>
        <p:txBody>
          <a:bodyPr>
            <a:normAutofit/>
          </a:bodyPr>
          <a:lstStyle/>
          <a:p>
            <a:r>
              <a:rPr lang="fi-FI" dirty="0">
                <a:solidFill>
                  <a:srgbClr val="009999"/>
                </a:solidFill>
              </a:rPr>
              <a:t>Nuorten</a:t>
            </a:r>
            <a:r>
              <a:rPr lang="fi-FI" dirty="0">
                <a:solidFill>
                  <a:srgbClr val="33CCCC"/>
                </a:solidFill>
              </a:rPr>
              <a:t> </a:t>
            </a:r>
            <a:r>
              <a:rPr lang="fi-FI" dirty="0">
                <a:solidFill>
                  <a:srgbClr val="009999"/>
                </a:solidFill>
              </a:rPr>
              <a:t>toiveet aikuisille</a:t>
            </a:r>
            <a:br>
              <a:rPr lang="fi-FI" sz="4400" b="1" dirty="0">
                <a:effectLst/>
                <a:latin typeface="Calibri" panose="020F0502020204030204" pitchFamily="34" charset="0"/>
                <a:ea typeface="Times New Roman" panose="02020603050405020304" pitchFamily="18" charset="0"/>
                <a:cs typeface="Times New Roman" panose="02020603050405020304" pitchFamily="18" charset="0"/>
              </a:rPr>
            </a:br>
            <a:endParaRPr lang="fi-FI" dirty="0"/>
          </a:p>
        </p:txBody>
      </p:sp>
      <p:sp>
        <p:nvSpPr>
          <p:cNvPr id="3" name="Sisällön paikkamerkki 2">
            <a:extLst>
              <a:ext uri="{FF2B5EF4-FFF2-40B4-BE49-F238E27FC236}">
                <a16:creationId xmlns:a16="http://schemas.microsoft.com/office/drawing/2014/main" id="{05CB5042-1E7A-FB3D-6B5A-5D7CE14ED59F}"/>
              </a:ext>
            </a:extLst>
          </p:cNvPr>
          <p:cNvSpPr>
            <a:spLocks noGrp="1"/>
          </p:cNvSpPr>
          <p:nvPr>
            <p:ph idx="1"/>
          </p:nvPr>
        </p:nvSpPr>
        <p:spPr>
          <a:xfrm>
            <a:off x="644769" y="2247655"/>
            <a:ext cx="10515600" cy="4351338"/>
          </a:xfrm>
        </p:spPr>
        <p:txBody>
          <a:bodyPr/>
          <a:lstStyle/>
          <a:p>
            <a:pPr>
              <a:lnSpc>
                <a:spcPct val="107000"/>
              </a:lnSpc>
              <a:spcAft>
                <a:spcPts val="800"/>
              </a:spcAft>
              <a:tabLst>
                <a:tab pos="828040" algn="l"/>
                <a:tab pos="1656080" algn="l"/>
                <a:tab pos="2484120" algn="l"/>
                <a:tab pos="3312160" algn="l"/>
                <a:tab pos="4140835" algn="l"/>
                <a:tab pos="4968875" algn="l"/>
                <a:tab pos="5796915" algn="l"/>
                <a:tab pos="828040" algn="l"/>
              </a:tabLst>
            </a:pPr>
            <a:r>
              <a:rPr lang="fi-FI" sz="2400" dirty="0">
                <a:effectLst/>
                <a:latin typeface="Calibri" panose="020F0502020204030204" pitchFamily="34" charset="0"/>
                <a:ea typeface="Calibri" panose="020F0502020204030204" pitchFamily="34" charset="0"/>
                <a:cs typeface="Times New Roman" panose="02020603050405020304" pitchFamily="18" charset="0"/>
              </a:rPr>
              <a:t>Pohjois-Karjalan maakunnallinen yksinäisyystyöryhmä on tehnyt nuorille kyselyn, jossa nuorilta kysyttiin mitä he toivoisivat aikuisten ymmärtävän yksinäisyydestä, miten yksinäisyyteen voisi puuttua ja mitä nuoret toivoisivat aikuisten sanovan tai tekevän. Nuorten toiveita voi esitellä vanhemmille diaesityksen kautta. </a:t>
            </a:r>
            <a:r>
              <a:rPr lang="fi-FI" sz="1800" u="sng" dirty="0">
                <a:solidFill>
                  <a:srgbClr val="008094"/>
                </a:solidFill>
                <a:effectLst/>
                <a:latin typeface="Calibri" panose="020F0502020204030204" pitchFamily="34" charset="0"/>
                <a:ea typeface="Calibri" panose="020F0502020204030204" pitchFamily="34" charset="0"/>
                <a:cs typeface="Times New Roman" panose="02020603050405020304" pitchFamily="18" charset="0"/>
                <a:hlinkClick r:id="rId2"/>
              </a:rPr>
              <a:t>https://www.pkmanuva.fi/vanhempainiltahaaste</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endParaRPr lang="fi-FI" dirty="0"/>
          </a:p>
        </p:txBody>
      </p:sp>
    </p:spTree>
    <p:extLst>
      <p:ext uri="{BB962C8B-B14F-4D97-AF65-F5344CB8AC3E}">
        <p14:creationId xmlns:p14="http://schemas.microsoft.com/office/powerpoint/2010/main" val="405028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BE9D357D-8067-4259-914B-A2F2A0A2AAF9}"/>
              </a:ext>
            </a:extLst>
          </p:cNvPr>
          <p:cNvSpPr>
            <a:spLocks noGrp="1"/>
          </p:cNvSpPr>
          <p:nvPr>
            <p:ph type="title"/>
          </p:nvPr>
        </p:nvSpPr>
        <p:spPr/>
        <p:txBody>
          <a:bodyPr>
            <a:normAutofit/>
          </a:bodyPr>
          <a:lstStyle/>
          <a:p>
            <a:r>
              <a:rPr lang="en-US" sz="3600" dirty="0" err="1">
                <a:latin typeface="Calibri Light" panose="020F0302020204030204" pitchFamily="34" charset="0"/>
                <a:cs typeface="Calibri Light" panose="020F0302020204030204" pitchFamily="34" charset="0"/>
              </a:rPr>
              <a:t>Mitä</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aikuisten</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pitäisi</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ymmärtää</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yksinäisyydestä</a:t>
            </a:r>
            <a:r>
              <a:rPr lang="en-US" sz="3600" dirty="0">
                <a:latin typeface="Calibri Light" panose="020F0302020204030204" pitchFamily="34" charset="0"/>
                <a:cs typeface="Calibri Light" panose="020F0302020204030204" pitchFamily="34" charset="0"/>
              </a:rPr>
              <a:t>? </a:t>
            </a:r>
          </a:p>
        </p:txBody>
      </p:sp>
      <p:sp>
        <p:nvSpPr>
          <p:cNvPr id="2" name="Puhekupla: Soikea 1" descr="Puhekupla tekstillä:">
            <a:extLst>
              <a:ext uri="{FF2B5EF4-FFF2-40B4-BE49-F238E27FC236}">
                <a16:creationId xmlns:a16="http://schemas.microsoft.com/office/drawing/2014/main" id="{DC04242C-FF51-429F-A0AF-A375DFB96296}"/>
              </a:ext>
            </a:extLst>
          </p:cNvPr>
          <p:cNvSpPr/>
          <p:nvPr/>
        </p:nvSpPr>
        <p:spPr>
          <a:xfrm>
            <a:off x="2420470" y="1783978"/>
            <a:ext cx="7351060" cy="4043081"/>
          </a:xfrm>
          <a:prstGeom prst="wedgeEllipseCallout">
            <a:avLst/>
          </a:prstGeom>
          <a:solidFill>
            <a:srgbClr val="61C2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400"/>
          </a:p>
        </p:txBody>
      </p:sp>
      <p:sp>
        <p:nvSpPr>
          <p:cNvPr id="5" name="Tekstiruutu 4" descr="Puhekupla tekstillä: Yksinäisyyttä ei välttämättä nää ulospäin. Ennen kun vanhemmat sai tietää, että oikeestaan kaikki kaverit on hävinny, ja että tuli niitä kiusaamisjuttuja, saatoin vaan valehella, että meen kaupungille kavereitten kanssa.”">
            <a:extLst>
              <a:ext uri="{FF2B5EF4-FFF2-40B4-BE49-F238E27FC236}">
                <a16:creationId xmlns:a16="http://schemas.microsoft.com/office/drawing/2014/main" id="{625FA35A-F275-45B4-A534-4D71C4AABCDE}"/>
              </a:ext>
            </a:extLst>
          </p:cNvPr>
          <p:cNvSpPr txBox="1"/>
          <p:nvPr/>
        </p:nvSpPr>
        <p:spPr>
          <a:xfrm>
            <a:off x="3275581" y="2512856"/>
            <a:ext cx="6270088" cy="2554930"/>
          </a:xfrm>
          <a:prstGeom prst="rect">
            <a:avLst/>
          </a:prstGeom>
          <a:noFill/>
        </p:spPr>
        <p:txBody>
          <a:bodyPr wrap="square" rtlCol="0">
            <a:spAutoFit/>
          </a:bodyPr>
          <a:lstStyle/>
          <a:p>
            <a:r>
              <a:rPr lang="fi-FI" sz="2667" i="1" dirty="0">
                <a:latin typeface="Calibri Light" panose="020F0302020204030204" pitchFamily="34" charset="0"/>
                <a:cs typeface="Calibri Light" panose="020F0302020204030204" pitchFamily="34" charset="0"/>
              </a:rPr>
              <a:t>” Yksinäisyyttä ei välttämättä </a:t>
            </a:r>
            <a:r>
              <a:rPr lang="fi-FI" sz="2667" i="1" dirty="0" err="1">
                <a:latin typeface="Calibri Light" panose="020F0302020204030204" pitchFamily="34" charset="0"/>
                <a:cs typeface="Calibri Light" panose="020F0302020204030204" pitchFamily="34" charset="0"/>
              </a:rPr>
              <a:t>nää</a:t>
            </a:r>
            <a:r>
              <a:rPr lang="fi-FI" sz="2667" i="1" dirty="0">
                <a:latin typeface="Calibri Light" panose="020F0302020204030204" pitchFamily="34" charset="0"/>
                <a:cs typeface="Calibri Light" panose="020F0302020204030204" pitchFamily="34" charset="0"/>
              </a:rPr>
              <a:t> ulospäin. Ennen kun vanhemmat sai tietää, että </a:t>
            </a:r>
            <a:r>
              <a:rPr lang="fi-FI" sz="2667" i="1" dirty="0" err="1">
                <a:latin typeface="Calibri Light" panose="020F0302020204030204" pitchFamily="34" charset="0"/>
                <a:cs typeface="Calibri Light" panose="020F0302020204030204" pitchFamily="34" charset="0"/>
              </a:rPr>
              <a:t>oikeestaan</a:t>
            </a:r>
            <a:r>
              <a:rPr lang="fi-FI" sz="2667" i="1" dirty="0">
                <a:latin typeface="Calibri Light" panose="020F0302020204030204" pitchFamily="34" charset="0"/>
                <a:cs typeface="Calibri Light" panose="020F0302020204030204" pitchFamily="34" charset="0"/>
              </a:rPr>
              <a:t> kaikki kaverit on </a:t>
            </a:r>
            <a:r>
              <a:rPr lang="fi-FI" sz="2667" i="1" dirty="0" err="1">
                <a:latin typeface="Calibri Light" panose="020F0302020204030204" pitchFamily="34" charset="0"/>
                <a:cs typeface="Calibri Light" panose="020F0302020204030204" pitchFamily="34" charset="0"/>
              </a:rPr>
              <a:t>hävinny</a:t>
            </a:r>
            <a:r>
              <a:rPr lang="fi-FI" sz="2667" i="1" dirty="0">
                <a:latin typeface="Calibri Light" panose="020F0302020204030204" pitchFamily="34" charset="0"/>
                <a:cs typeface="Calibri Light" panose="020F0302020204030204" pitchFamily="34" charset="0"/>
              </a:rPr>
              <a:t>, ja että tuli niitä kiusaamisjuttuja, saatoin vaan valehella, että </a:t>
            </a:r>
            <a:r>
              <a:rPr lang="fi-FI" sz="2667" i="1" dirty="0" err="1">
                <a:latin typeface="Calibri Light" panose="020F0302020204030204" pitchFamily="34" charset="0"/>
                <a:cs typeface="Calibri Light" panose="020F0302020204030204" pitchFamily="34" charset="0"/>
              </a:rPr>
              <a:t>meen</a:t>
            </a:r>
            <a:r>
              <a:rPr lang="fi-FI" sz="2667" i="1" dirty="0">
                <a:latin typeface="Calibri Light" panose="020F0302020204030204" pitchFamily="34" charset="0"/>
                <a:cs typeface="Calibri Light" panose="020F0302020204030204" pitchFamily="34" charset="0"/>
              </a:rPr>
              <a:t> kaupungille kavereitten kanssa.”</a:t>
            </a:r>
          </a:p>
        </p:txBody>
      </p:sp>
      <p:sp>
        <p:nvSpPr>
          <p:cNvPr id="3" name="Tekstiruutu 2">
            <a:extLst>
              <a:ext uri="{FF2B5EF4-FFF2-40B4-BE49-F238E27FC236}">
                <a16:creationId xmlns:a16="http://schemas.microsoft.com/office/drawing/2014/main" id="{24D10C74-9075-777A-1BA9-AFA55E15A9A8}"/>
              </a:ext>
            </a:extLst>
          </p:cNvPr>
          <p:cNvSpPr txBox="1"/>
          <p:nvPr/>
        </p:nvSpPr>
        <p:spPr>
          <a:xfrm>
            <a:off x="-119" y="6581001"/>
            <a:ext cx="10706585" cy="276999"/>
          </a:xfrm>
          <a:prstGeom prst="rect">
            <a:avLst/>
          </a:prstGeom>
          <a:noFill/>
        </p:spPr>
        <p:txBody>
          <a:bodyPr wrap="none" rtlCol="0">
            <a:spAutoFit/>
          </a:bodyPr>
          <a:lstStyle/>
          <a:p>
            <a:r>
              <a:rPr lang="fi-FI" sz="1200" spc="88" dirty="0">
                <a:latin typeface="Calibri Light" panose="020F0302020204030204" pitchFamily="34" charset="0"/>
                <a:cs typeface="Calibri Light" panose="020F0302020204030204" pitchFamily="34" charset="0"/>
              </a:rPr>
              <a:t>Lähde: Siun sote kumppaneineen keräsi nuorilta heidän ajatuksiaan yksinäisyydestä ja mitä aikuisten tulisi ymmärtää yksinäisyydestä talvella 2022.</a:t>
            </a:r>
            <a:endParaRPr lang="fi-FI" sz="1200" dirty="0"/>
          </a:p>
        </p:txBody>
      </p:sp>
    </p:spTree>
    <p:extLst>
      <p:ext uri="{BB962C8B-B14F-4D97-AF65-F5344CB8AC3E}">
        <p14:creationId xmlns:p14="http://schemas.microsoft.com/office/powerpoint/2010/main" val="3152389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2FF34EF6-F92C-4C28-83B3-8A27B19C09EE}"/>
              </a:ext>
            </a:extLst>
          </p:cNvPr>
          <p:cNvSpPr>
            <a:spLocks noGrp="1"/>
          </p:cNvSpPr>
          <p:nvPr>
            <p:ph type="title"/>
          </p:nvPr>
        </p:nvSpPr>
        <p:spPr/>
        <p:txBody>
          <a:bodyPr>
            <a:normAutofit/>
          </a:bodyPr>
          <a:lstStyle/>
          <a:p>
            <a:r>
              <a:rPr lang="en-US" sz="3600" dirty="0" err="1">
                <a:latin typeface="Calibri Light" panose="020F0302020204030204" pitchFamily="34" charset="0"/>
                <a:cs typeface="Calibri Light" panose="020F0302020204030204" pitchFamily="34" charset="0"/>
              </a:rPr>
              <a:t>Mitä</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aikuisten</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pitäisi</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ymmärtää</a:t>
            </a:r>
            <a:r>
              <a:rPr lang="en-US" sz="3600" dirty="0">
                <a:latin typeface="Calibri Light" panose="020F0302020204030204" pitchFamily="34" charset="0"/>
                <a:cs typeface="Calibri Light" panose="020F0302020204030204" pitchFamily="34" charset="0"/>
              </a:rPr>
              <a:t> </a:t>
            </a:r>
            <a:r>
              <a:rPr lang="en-US" sz="3600" dirty="0" err="1">
                <a:latin typeface="Calibri Light" panose="020F0302020204030204" pitchFamily="34" charset="0"/>
                <a:cs typeface="Calibri Light" panose="020F0302020204030204" pitchFamily="34" charset="0"/>
              </a:rPr>
              <a:t>yksinäisyydestä</a:t>
            </a:r>
            <a:r>
              <a:rPr lang="en-US" sz="3600" dirty="0">
                <a:latin typeface="Calibri Light" panose="020F0302020204030204" pitchFamily="34" charset="0"/>
                <a:cs typeface="Calibri Light" panose="020F0302020204030204" pitchFamily="34" charset="0"/>
              </a:rPr>
              <a:t>?</a:t>
            </a:r>
          </a:p>
        </p:txBody>
      </p:sp>
      <p:sp>
        <p:nvSpPr>
          <p:cNvPr id="2" name="Puhekupla: Soikea 1" descr="Puhekupla, jonka sisällä teksti: &quot;Kyse ei ole vain siitä onko kavereita vai ei. Voi tuntea yksinäisyyttä vaikka olisikin kavereita.&quot;&#10;">
            <a:extLst>
              <a:ext uri="{FF2B5EF4-FFF2-40B4-BE49-F238E27FC236}">
                <a16:creationId xmlns:a16="http://schemas.microsoft.com/office/drawing/2014/main" id="{DC04242C-FF51-429F-A0AF-A375DFB96296}"/>
              </a:ext>
            </a:extLst>
          </p:cNvPr>
          <p:cNvSpPr/>
          <p:nvPr/>
        </p:nvSpPr>
        <p:spPr>
          <a:xfrm>
            <a:off x="2420470" y="1783978"/>
            <a:ext cx="7351060" cy="4043081"/>
          </a:xfrm>
          <a:prstGeom prst="wedgeEllipseCallout">
            <a:avLst/>
          </a:prstGeom>
          <a:solidFill>
            <a:srgbClr val="00B0C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2400"/>
          </a:p>
        </p:txBody>
      </p:sp>
      <p:sp>
        <p:nvSpPr>
          <p:cNvPr id="5" name="Tekstiruutu 4" descr="Puhekupla tekstillä: &quot;Kyse ei ole vain siitä onko kavereita vai ei. Voi tuntea yksinäisyyttä vaikka olisikin kavereita.”&#10;">
            <a:extLst>
              <a:ext uri="{FF2B5EF4-FFF2-40B4-BE49-F238E27FC236}">
                <a16:creationId xmlns:a16="http://schemas.microsoft.com/office/drawing/2014/main" id="{625FA35A-F275-45B4-A534-4D71C4AABCDE}"/>
              </a:ext>
            </a:extLst>
          </p:cNvPr>
          <p:cNvSpPr txBox="1"/>
          <p:nvPr/>
        </p:nvSpPr>
        <p:spPr>
          <a:xfrm>
            <a:off x="3501441" y="2500568"/>
            <a:ext cx="5818368" cy="2964594"/>
          </a:xfrm>
          <a:prstGeom prst="rect">
            <a:avLst/>
          </a:prstGeom>
          <a:noFill/>
        </p:spPr>
        <p:txBody>
          <a:bodyPr wrap="square" rtlCol="0">
            <a:spAutoFit/>
          </a:bodyPr>
          <a:lstStyle/>
          <a:p>
            <a:r>
              <a:rPr lang="fi-FI" sz="3733" i="1" dirty="0">
                <a:latin typeface="Calibri Light" panose="020F0302020204030204" pitchFamily="34" charset="0"/>
                <a:cs typeface="Calibri Light" panose="020F0302020204030204" pitchFamily="34" charset="0"/>
              </a:rPr>
              <a:t>” Kyse ei ole vain siitä onko kavereita vai ei. Voi tuntea yksinäisyyttä vaikka olisikin kavereita.”</a:t>
            </a:r>
          </a:p>
          <a:p>
            <a:endParaRPr lang="fi-FI" sz="3733" i="1" dirty="0">
              <a:latin typeface="Calibri Light" panose="020F0302020204030204" pitchFamily="34" charset="0"/>
              <a:cs typeface="Calibri Light" panose="020F0302020204030204" pitchFamily="34" charset="0"/>
            </a:endParaRPr>
          </a:p>
        </p:txBody>
      </p:sp>
      <p:sp>
        <p:nvSpPr>
          <p:cNvPr id="3" name="Tekstiruutu 2">
            <a:extLst>
              <a:ext uri="{FF2B5EF4-FFF2-40B4-BE49-F238E27FC236}">
                <a16:creationId xmlns:a16="http://schemas.microsoft.com/office/drawing/2014/main" id="{AAECF6DE-4371-DB26-5C7D-B88BADFFDF50}"/>
              </a:ext>
            </a:extLst>
          </p:cNvPr>
          <p:cNvSpPr txBox="1"/>
          <p:nvPr/>
        </p:nvSpPr>
        <p:spPr>
          <a:xfrm>
            <a:off x="-119" y="6581001"/>
            <a:ext cx="10706585" cy="276999"/>
          </a:xfrm>
          <a:prstGeom prst="rect">
            <a:avLst/>
          </a:prstGeom>
          <a:noFill/>
        </p:spPr>
        <p:txBody>
          <a:bodyPr wrap="none" rtlCol="0">
            <a:spAutoFit/>
          </a:bodyPr>
          <a:lstStyle/>
          <a:p>
            <a:r>
              <a:rPr lang="fi-FI" sz="1200" spc="88" dirty="0">
                <a:latin typeface="Calibri Light" panose="020F0302020204030204" pitchFamily="34" charset="0"/>
                <a:cs typeface="Calibri Light" panose="020F0302020204030204" pitchFamily="34" charset="0"/>
              </a:rPr>
              <a:t>Lähde: Siun sote kumppaneineen keräsi nuorilta heidän ajatuksiaan yksinäisyydestä ja mitä aikuisten tulisi ymmärtää yksinäisyydestä talvella 2022.</a:t>
            </a:r>
            <a:endParaRPr lang="fi-FI" sz="1200" dirty="0"/>
          </a:p>
        </p:txBody>
      </p:sp>
    </p:spTree>
    <p:extLst>
      <p:ext uri="{BB962C8B-B14F-4D97-AF65-F5344CB8AC3E}">
        <p14:creationId xmlns:p14="http://schemas.microsoft.com/office/powerpoint/2010/main" val="369731448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477</Words>
  <Application>Microsoft Office PowerPoint</Application>
  <PresentationFormat>Laajakuva</PresentationFormat>
  <Paragraphs>42</Paragraphs>
  <Slides>12</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12</vt:i4>
      </vt:variant>
    </vt:vector>
  </HeadingPairs>
  <TitlesOfParts>
    <vt:vector size="17" baseType="lpstr">
      <vt:lpstr>-apple-system</vt:lpstr>
      <vt:lpstr>Arial</vt:lpstr>
      <vt:lpstr>Calibri</vt:lpstr>
      <vt:lpstr>Calibri Light</vt:lpstr>
      <vt:lpstr>Office-teema</vt:lpstr>
      <vt:lpstr>Johdatus diasarjaan</vt:lpstr>
      <vt:lpstr>”Uskon että pienelläkin  teolla on väliä.  Kysyminen miten menee”</vt:lpstr>
      <vt:lpstr>Vanhempainillan ohjelma</vt:lpstr>
      <vt:lpstr>Vanhempien kokemukset aiheesta</vt:lpstr>
      <vt:lpstr>Materiaalia hyödynnettäväksi</vt:lpstr>
      <vt:lpstr>Oman alueen kouluterveyskysely</vt:lpstr>
      <vt:lpstr>Nuorten toiveet aikuisille </vt:lpstr>
      <vt:lpstr>Mitä aikuisten pitäisi ymmärtää yksinäisyydestä? </vt:lpstr>
      <vt:lpstr>Mitä aikuisten pitäisi ymmärtää yksinäisyydestä?</vt:lpstr>
      <vt:lpstr>Miten aikuiset voisivat vähentää yksinäisyyttä?  </vt:lpstr>
      <vt:lpstr>Mitä voimme tehdä omien nuortemme yksinäisyyden vähentämiseksi? </vt:lpstr>
      <vt:lpstr>Mukana olevien organisaatioiden logot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Johdatus diasarjaan</dc:title>
  <dc:creator>Anne Pyykkönen</dc:creator>
  <cp:lastModifiedBy>Nupponen Mari</cp:lastModifiedBy>
  <cp:revision>5</cp:revision>
  <dcterms:created xsi:type="dcterms:W3CDTF">2022-09-07T05:06:55Z</dcterms:created>
  <dcterms:modified xsi:type="dcterms:W3CDTF">2022-10-04T07:20:40Z</dcterms:modified>
</cp:coreProperties>
</file>